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e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ee" altLang="ko-KR" b="1">
                <a:solidFill>
                  <a:schemeClr val="tx1">
                    <a:lumMod val="50000"/>
                    <a:lumOff val="50000"/>
                  </a:schemeClr>
                </a:solidFill>
              </a:rPr>
              <a:t>No.16</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The</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Nya</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ƒe</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Mawu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ee" altLang="ko-KR" sz="4000"/>
              <a:t>Mawu Yɔ Mose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e" altLang="ko-KR" sz="3200">
                <a:solidFill>
                  <a:schemeClr val="tx1">
                    <a:lumMod val="65000"/>
                    <a:lumOff val="35000"/>
                  </a:schemeClr>
                </a:solidFill>
              </a:rPr>
              <a:t>Esi Mose se Mawu ƒe gbe la, nukae wòkpɔ?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weintsetse dzeani aɖe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alilikpo kple dziɖegbe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gbe si le bibim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atsiaƒu si me mã</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ee" altLang="en-US" sz="2800">
                <a:solidFill>
                  <a:srgbClr val="FF0000"/>
                </a:solidFill>
              </a:rPr>
              <a:t>3 </a:t>
            </a:r>
            <a:r xmlns:a="http://schemas.openxmlformats.org/drawingml/2006/main">
              <a:rPr lang="ee" altLang="ko-KR" sz="2800">
                <a:solidFill>
                  <a:srgbClr val="FF0000"/>
                </a:solidFill>
              </a:rPr>
              <a:t>gbe si le bibim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25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Gideon kple Eƒe ame 300-awo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tɔ...</a:t>
            </a:r>
            <a:r xmlns:a="http://schemas.openxmlformats.org/drawingml/2006/main">
              <a:rPr lang="ee" altLang="en-US" sz="4000">
                <a:solidFill>
                  <a:srgbClr val="FF0000"/>
                </a:solidFill>
              </a:rPr>
              <a:t> </a:t>
            </a:r>
            <a:r xmlns:a="http://schemas.openxmlformats.org/drawingml/2006/main">
              <a:rPr lang="ee" altLang="ko-KR" sz="4000">
                <a:solidFill>
                  <a:srgbClr val="FF0000"/>
                </a:solidFill>
              </a:rPr>
              <a:t>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t>Esi Yehowa ƒe dɔla ɖe eɖokui fia Gideon la, egblɔ be: “Yehowa li kpli wò, aʋawɔla kalẽtɔ.”</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Ʋɔnudrɔ̃lawo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600">
                <a:solidFill>
                  <a:schemeClr val="tx1">
                    <a:lumMod val="65000"/>
                    <a:lumOff val="35000"/>
                  </a:schemeClr>
                </a:solidFill>
              </a:rPr>
              <a:t>Yehowa ƒe dɔla ɖe eɖokui fia Gideon gblɔ be, “Mawu li kpli wò, aʋawɔla kalẽtɔ.” Mawu na kakaɖedzie to zãmu kple lãgbalẽ dzi.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Esi wòka ɖe edzi be Mawu yɔ ye la, egbã Baal kple eƒe vɔsamlekpui si Israel-viwo subɔna.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gblɔ na Gideon be wòatia aʋawɔla siwo aɖu Midiantɔwo dzi. Le Mawu ƒe mɔfiame nu la, ŋutsu 300 koe wotia.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wɔ ɖoɖo wɔnuku aɖee be yeadze wo dzi. Mawu na kpẽwo kple ze ƒuƒlu siwo me akaɖiwo le la nanɔ wo 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Le zã me la, Gideon kple eƒe ame 300 la wɔ ɖoɖo si Mawu de na wo la dzi. Woɖu aʋa si wowɔ kple Midiantɔwo dzi.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Mawu ƒe sedede dzi wɔwɔ koe Gideon kple eƒe ame 300-awo ɖu aʋa si wowɔ kple Midiantɔ gbogbo aɖewo dzi.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Nya ɣaɣla si ana maɖu dzi le nye agbe mee nye be maɖo to Mawu.</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Eyae nye Mawu Ŋusẽkatãtɔ si ate ŋu aɖu futɔwo ƒe asrafoha gbogbo aɖewo dzi kple ame 300 pɛ ko.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Wo dometɔ kae womezã na Gideon kple eƒe ame 300-awo tsɔ ɖu woƒe futɔ dzi 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nugoewo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yiwo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akaɖiwo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kpẽwo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2 </a:t>
            </a:r>
            <a:r xmlns:a="http://schemas.openxmlformats.org/drawingml/2006/main">
              <a:rPr lang="ee" altLang="ko-KR" sz="2800">
                <a:solidFill>
                  <a:srgbClr val="FF0000"/>
                </a:solidFill>
              </a:rPr>
              <a:t>yiwo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Esi Yehowa kpɔ be, yeyi ɖalé ŋku ɖe nu ŋu la, Mawu yɔe</a:t>
            </a:r>
          </a:p>
          <a:p>
            <a:r xmlns:a="http://schemas.openxmlformats.org/drawingml/2006/main">
              <a:rPr lang="ee" altLang="ko-KR" sz="3600">
                <a:solidFill>
                  <a:schemeClr val="tx1">
                    <a:lumMod val="65000"/>
                    <a:lumOff val="35000"/>
                  </a:schemeClr>
                </a:solidFill>
              </a:rPr>
              <a:t>tso gbea me, .</a:t>
            </a:r>
          </a:p>
          <a:p>
            <a:r xmlns:a="http://schemas.openxmlformats.org/drawingml/2006/main">
              <a:rPr lang="ee" altLang="ko-KR" sz="3600">
                <a:solidFill>
                  <a:schemeClr val="tx1">
                    <a:lumMod val="65000"/>
                    <a:lumOff val="35000"/>
                  </a:schemeClr>
                </a:solidFill>
              </a:rPr>
              <a:t>"Mose! Mose!" Eye Mose gblɔ bena: Nyee nye esi.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tɔ...</a:t>
            </a:r>
            <a:r xmlns:a="http://schemas.openxmlformats.org/drawingml/2006/main">
              <a:rPr lang="ee" altLang="en-US" sz="4000">
                <a:solidFill>
                  <a:srgbClr val="FF0000"/>
                </a:solidFill>
              </a:rPr>
              <a:t> </a:t>
            </a:r>
            <a:r xmlns:a="http://schemas.openxmlformats.org/drawingml/2006/main">
              <a:rPr lang="ee" altLang="ko-KR" sz="4000">
                <a:solidFill>
                  <a:srgbClr val="FF0000"/>
                </a:solidFill>
              </a:rPr>
              <a:t>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t>Esi Yehowa ƒe dɔla ɖe eɖokui fia Gideon la, egblɔ be: “Yehowa li kpli wò, aʋawɔla kalẽtɔ.”</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Ʋɔnudrɔ̃lawo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ee" altLang="ko-KR" b="1">
                <a:solidFill>
                  <a:schemeClr val="tx1">
                    <a:lumMod val="50000"/>
                    <a:lumOff val="50000"/>
                  </a:schemeClr>
                </a:solidFill>
              </a:rPr>
              <a:t>26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ee" altLang="ko-KR" sz="4000"/>
              <a:t>Simson, Aʋawɔla Sesẽ aɖe.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Nyɔnua dzi ŋutsuvi eye wòna ŋkɔe be Samson. Etsi eye Yehowa yrae,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e" altLang="ko-KR" sz="2800">
                <a:solidFill>
                  <a:schemeClr val="tx1">
                    <a:lumMod val="65000"/>
                    <a:lumOff val="35000"/>
                  </a:schemeClr>
                </a:solidFill>
              </a:rPr>
              <a:t>Ʋɔnudrɔ̃lawo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ee" altLang="ko-KR" sz="2500">
                <a:solidFill>
                  <a:schemeClr val="tx1">
                    <a:lumMod val="65000"/>
                    <a:lumOff val="35000"/>
                  </a:schemeClr>
                </a:solidFill>
              </a:rPr>
              <a:t>Kplɔla aɖe si ŋkɔe nye Simson nɔ Israel-viwo ƒe ŋgɔnɔlawo dome. Enye ŋutsu si wòle be woaɖe ɖe vovo na Mawu tso edziɣi.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ee" altLang="ko-KR" sz="2400">
                <a:solidFill>
                  <a:schemeClr val="tx1">
                    <a:lumMod val="65000"/>
                    <a:lumOff val="35000"/>
                  </a:schemeClr>
                </a:solidFill>
              </a:rPr>
              <a:t>Simson nye aʋawɔla sesẽ aɖe ŋutɔ. Le Simson ta la, Filistitɔwo kple dukɔ bubu siwo te wo ɖe anyi la mete ŋu te Israel-viwo ɖe anyi o</a:t>
            </a:r>
            <a:r xmlns:a="http://schemas.openxmlformats.org/drawingml/2006/main">
              <a:rPr lang="ee" altLang="en-US" sz="2400">
                <a:solidFill>
                  <a:schemeClr val="tx1">
                    <a:lumMod val="65000"/>
                    <a:lumOff val="35000"/>
                  </a:schemeClr>
                </a:solidFill>
              </a:rPr>
              <a:t> </a:t>
            </a:r>
            <a:r xmlns:a="http://schemas.openxmlformats.org/drawingml/2006/main">
              <a:rPr lang="ee" altLang="ko-KR" sz="2400">
                <a:solidFill>
                  <a:schemeClr val="tx1">
                    <a:lumMod val="65000"/>
                    <a:lumOff val="35000"/>
                  </a:schemeClr>
                </a:solidFill>
              </a:rPr>
              <a:t>ake o.</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ee" altLang="ko-KR" sz="2400">
                <a:solidFill>
                  <a:schemeClr val="tx1">
                    <a:lumMod val="65000"/>
                    <a:lumOff val="35000"/>
                  </a:schemeClr>
                </a:solidFill>
              </a:rPr>
              <a:t>Eƒe ŋusẽ tso eƒe taɖa me. Gake, wolũ eƒe taɖa to ameflunya me. Eyata, eƒe ŋusẽ bu.</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e" altLang="ko-KR" sz="2500">
                <a:solidFill>
                  <a:schemeClr val="tx1">
                    <a:lumMod val="65000"/>
                    <a:lumOff val="35000"/>
                  </a:schemeClr>
                </a:solidFill>
              </a:rPr>
              <a:t>Wolé Simson eye futɔwo ko nu le eŋu. Ete ɖe edzi be woble ye le dada ta.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e" altLang="ko-KR" sz="2500">
                <a:solidFill>
                  <a:schemeClr val="tx1">
                    <a:lumMod val="65000"/>
                    <a:lumOff val="35000"/>
                  </a:schemeClr>
                </a:solidFill>
              </a:rPr>
              <a:t>Simson do gbe ɖa na Mawu be wòagado ŋusẽ ye mlɔeba. Mawu ɖo eƒe gbedodoɖaa ŋu eye wòna ŋusẽe mlɔeba.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ee" altLang="ko-KR" sz="3200">
                <a:solidFill>
                  <a:schemeClr val="tx1">
                    <a:lumMod val="65000"/>
                    <a:lumOff val="35000"/>
                  </a:schemeClr>
                </a:solidFill>
              </a:rPr>
              <a:t>Simson nye ame si wona amenuveve kple yɔyɔ tɔxɛ tso Mawu gbɔ.</a:t>
            </a:r>
            <a:r xmlns:a="http://schemas.openxmlformats.org/drawingml/2006/main">
              <a:rPr lang="ee"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Gake, le eƒe dada ta la, .</a:t>
            </a:r>
          </a:p>
          <a:p>
            <a:pPr xmlns:a="http://schemas.openxmlformats.org/drawingml/2006/main" algn="ctr"/>
            <a:r xmlns:a="http://schemas.openxmlformats.org/drawingml/2006/main">
              <a:rPr lang="ee" altLang="ko-KR" sz="3200">
                <a:solidFill>
                  <a:schemeClr val="tx1">
                    <a:lumMod val="65000"/>
                    <a:lumOff val="35000"/>
                  </a:schemeClr>
                </a:solidFill>
              </a:rPr>
              <a:t>ebu wo katã.</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Míenye Mawu ƒe vi lɔlɔ̃awo hã siwo xɔ Mawu ƒe amenuveve kple dɔdasi.</a:t>
            </a:r>
            <a:r xmlns:a="http://schemas.openxmlformats.org/drawingml/2006/main">
              <a:rPr lang="ee"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Eyata ele be míabɔbɔ mía ɖokui le Mawu ƒe Nya la ŋkume.</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Mawu ɖoa to míaƒe gbedodoɖa veviwo kple nyateƒetɔe heɖoa wo ŋu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Ao.</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17. 17</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The</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Nya</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ƒe</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Mawu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Afɔku Ewo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Afikae Simson ƒe ŋusẽ tso?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ɖa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alɔnu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afɔ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ŋku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ee" altLang="en-US" sz="2800">
                <a:solidFill>
                  <a:srgbClr val="FF0000"/>
                </a:solidFill>
              </a:rPr>
              <a:t>1 </a:t>
            </a:r>
            <a:r xmlns:a="http://schemas.openxmlformats.org/drawingml/2006/main">
              <a:rPr lang="ee" altLang="ko-KR" sz="2800">
                <a:solidFill>
                  <a:srgbClr val="FF0000"/>
                </a:solidFill>
              </a:rPr>
              <a:t>ɖa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Nyɔnua dzi ŋutsuvi eye wòna ŋkɔe be Samson. Etsi eye Yehowa yrae,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e" altLang="ko-KR" sz="2800">
                <a:solidFill>
                  <a:schemeClr val="tx1">
                    <a:lumMod val="65000"/>
                    <a:lumOff val="35000"/>
                  </a:schemeClr>
                </a:solidFill>
              </a:rPr>
              <a:t>Ʋɔnudrɔ̃lawo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27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t>Rut, Nyɔnu si ƒe Nɔnɔme Bubu</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Wò dukɔ anye nye dukɔ eye wò Mawu anye nye Mawu.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Rut</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Yuda nyɔnu, Naomi si viŋutsu eve siwo ɖe trɔ̃subɔlawo. Gake, viaŋutsu eveawo ku. Eyata, wogblẽe ɖe eƒe lɔ̃xoyɔvi ahosi eve gbɔ.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Naomi ɖoe be yeatrɔ ayi yeƒe aƒe me le Yuda. Egblɔ na lɔ̃xoyɔvi eveawo be woatrɔ ayi aƒe. Gake, eƒe lɔ̃xoyɔvi evelia metrɔ yi wo de o, ke boŋ edze dadaa yome yi ɖanɔ Yuda.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Ele be Rut nafɔ nuku susɔeawo hafi anɔ Naomi gbɔ, elabena srɔ̃ŋutsu aɖeke menɔ esi wòakpɔ aƒe dzi 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Eva dzɔ be efɔ nuku susɔeawo le agble aɖe si nye Boas tɔ me. Boas susui be enye nyɔnu bubume eye wòɖe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400">
                <a:solidFill>
                  <a:schemeClr val="tx1">
                    <a:lumMod val="65000"/>
                    <a:lumOff val="35000"/>
                  </a:schemeClr>
                </a:solidFill>
              </a:rPr>
              <a:t>Boas xɔ Rut kple Naomi abe ƒome ene eye wònɔ agbe si me dzidzɔ le. Le etsɔme la, Fia Dawid kple Yesu tso Boas kple Rut ƒe dzidzime me.</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Rut nye Trɔ̃subɔla. Enye nyɔnu nyui kple anukwaretɔ eye wòsubɔa dadaa nyuie.</a:t>
            </a:r>
          </a:p>
          <a:p>
            <a:pPr xmlns:a="http://schemas.openxmlformats.org/drawingml/2006/main" algn="ctr"/>
            <a:r xmlns:a="http://schemas.openxmlformats.org/drawingml/2006/main">
              <a:rPr lang="ee" altLang="ko-KR" sz="3600">
                <a:solidFill>
                  <a:schemeClr val="tx1">
                    <a:lumMod val="65000"/>
                    <a:lumOff val="35000"/>
                  </a:schemeClr>
                </a:solidFill>
              </a:rPr>
              <a:t>Eyata, woyrae.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Ele be míakpe ɖe mía haviwo hã ŋu</a:t>
            </a:r>
          </a:p>
          <a:p>
            <a:pPr xmlns:a="http://schemas.openxmlformats.org/drawingml/2006/main" algn="ctr"/>
            <a:r xmlns:a="http://schemas.openxmlformats.org/drawingml/2006/main">
              <a:rPr lang="ee" altLang="ko-KR" sz="3600">
                <a:solidFill>
                  <a:schemeClr val="tx1">
                    <a:lumMod val="65000"/>
                    <a:lumOff val="35000"/>
                  </a:schemeClr>
                </a:solidFill>
              </a:rPr>
              <a:t>eye nàde ta agu na Mawu</a:t>
            </a:r>
          </a:p>
          <a:p>
            <a:pPr xmlns:a="http://schemas.openxmlformats.org/drawingml/2006/main" algn="ctr"/>
            <a:r xmlns:a="http://schemas.openxmlformats.org/drawingml/2006/main">
              <a:rPr lang="ee" altLang="ko-KR" sz="3600">
                <a:solidFill>
                  <a:schemeClr val="tx1">
                    <a:lumMod val="65000"/>
                    <a:lumOff val="35000"/>
                  </a:schemeClr>
                </a:solidFill>
              </a:rPr>
              <a:t>kple dzi nyui kple anukwareɖiɖi.</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e" altLang="ko-KR" sz="3600">
                <a:solidFill>
                  <a:schemeClr val="tx1">
                    <a:lumMod val="65000"/>
                    <a:lumOff val="35000"/>
                  </a:schemeClr>
                </a:solidFill>
              </a:rPr>
              <a:t>Eye Egiptetɔwo anya be nyee nye Yehowa, ne medo nye asi ɖe Egipte ŋu, eye meɖe Israel-viwo tso eme.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meléa ŋku ɖe gotagome dzedzeme ŋu o, ke boŋ eléa ŋku ɖe dzi me.</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 ka tae Naomi trɔ gbɔ tso Moab va Yuda?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elabena edze dɔ..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elabena srɔ̃a ku..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elabena viaŋutsu eveawo ku..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elabena edi be yeado go yeƒe ƒomea..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3 </a:t>
            </a:r>
            <a:r xmlns:a="http://schemas.openxmlformats.org/drawingml/2006/main">
              <a:rPr lang="ee" altLang="ko-KR" sz="2800">
                <a:solidFill>
                  <a:srgbClr val="FF0000"/>
                </a:solidFill>
              </a:rPr>
              <a:t>elabena viaŋutsu eveawo ku..</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Wò dukɔ anye nye dukɔ eye wò Mawu anye nye Mawu.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Rut</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28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Xana ƒe Gbedodoɖa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Eye ŋutsuvi Samuel yi edzi nɔ tsitsim le Yehowa kple amewo ŋkume.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1 Samuel</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Viŋutsu aɖeke menɔ Xana si o. Eya ta, elé blanui ale gbegbe be wòdo gbe ɖa na Mawu. “Oo, Fofo Mawu, ne èna viŋutsum la, matsɔe ana ɖe tawò le eƒe agbemeŋkekewo katã 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ɖo ŋku eƒe gbedodoɖa dzi eye wòna viŋutsuvi Hana si ŋkɔe nye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Xana tsɔ via na be wòasubɔ Mawu le gbedoxɔa me abe ale si wòdo gbe ɖa tsã 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Samuel nɔ gbedoxɔa me nɔ Mawu subɔm. Exɔ amenuveve geɖe tso amewo kple Mawu gbɔ.</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400">
                <a:solidFill>
                  <a:schemeClr val="tx1">
                    <a:lumMod val="65000"/>
                    <a:lumOff val="35000"/>
                  </a:schemeClr>
                </a:solidFill>
              </a:rPr>
              <a:t>Samuel sue la tsi nyuie va zu ŋutsuvi sue. Emegbe emegbe la, eva zu nyagblɔɖila si ɖoa to Mawu ƒe gbe.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Mose gblɔ Mawu ƒe sededea na Egipte-fia Farao. ”Ale Yehowa gblɔe nye esi: Mina nye dukɔ nadzo, ne woade ta agu nam.”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solidFill>
                  <a:schemeClr val="tx1">
                    <a:lumMod val="65000"/>
                    <a:lumOff val="35000"/>
                  </a:schemeClr>
                </a:solidFill>
              </a:rPr>
              <a:t>Mawu ɖo to Hana ƒe gbedodoɖa bliboa, eɖo ŋku edzi eye wòɖo eŋu bliboe.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Mawu le to ɖom míaƒe gbedodoɖawo katã.</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Eyata ele be míado gbe ɖa</a:t>
            </a:r>
          </a:p>
          <a:p>
            <a:pPr xmlns:a="http://schemas.openxmlformats.org/drawingml/2006/main" algn="ctr"/>
            <a:r xmlns:a="http://schemas.openxmlformats.org/drawingml/2006/main">
              <a:rPr lang="ee" altLang="ko-KR" sz="3200">
                <a:solidFill>
                  <a:schemeClr val="tx1">
                    <a:lumMod val="65000"/>
                    <a:lumOff val="35000"/>
                  </a:schemeClr>
                </a:solidFill>
              </a:rPr>
              <a:t>veviedodotɔe kple anukwareɖiɖitɔe.</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ɖo to míaƒe gbedodoɖaa eye wòɖo eŋu nuteƒewɔwɔtɔe.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tɔ...</a:t>
            </a:r>
            <a:r xmlns:a="http://schemas.openxmlformats.org/drawingml/2006/main">
              <a:rPr lang="ee" altLang="en-US" sz="4000">
                <a:solidFill>
                  <a:srgbClr val="FF0000"/>
                </a:solidFill>
              </a:rPr>
              <a:t> </a:t>
            </a:r>
            <a:r xmlns:a="http://schemas.openxmlformats.org/drawingml/2006/main">
              <a:rPr lang="ee" altLang="ko-KR" sz="4000">
                <a:solidFill>
                  <a:srgbClr val="FF0000"/>
                </a:solidFill>
              </a:rPr>
              <a:t>Dodokpɔ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 ka tae Xana lé blanui nenema gbegbe ɖo?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le dɔgbo ƒe vevesese 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le ga aɖeke ƒe anyimanɔmanɔ 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le viŋutsu aɖeke manɔmee 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elabena eƒe ame nyɔŋu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3 </a:t>
            </a:r>
            <a:r xmlns:a="http://schemas.openxmlformats.org/drawingml/2006/main">
              <a:rPr lang="ee" altLang="ko-KR" sz="2800">
                <a:solidFill>
                  <a:srgbClr val="FF0000"/>
                </a:solidFill>
              </a:rPr>
              <a:t>le viŋutsu aɖeke manɔmee ta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Eye ŋutsuvi Samuel yi edzi nɔ tsitsim le Yehowa kple amewo ŋkume.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1 Samuel</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Ao.</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29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Fia Saul, Israel Fia Gbãtɔ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Yehowa ɖo eŋu be: “Miɖo to wo, eye mitsɔ fia na wo.” Tete Samuel gblɔ na Israel-ŋutsuwo be: “Ame sia ame natrɔ ayi eƒe du me.”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1 Samuel</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“Míehiã fia!” Israel-viwo bia be yewoana fia Samuel na yewo.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ɖo eŋu na Samuel be: “Mana fia wo abe ale si wobia ene.“ Mawu ɖo eŋu na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dɔ Saul ɖe Samuel gbɔ. Mawu ɖe mɔ na Samuel wòkɔ ami ɖe ta nɛ be wòazu Israel-fia.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“Amesiae nye míaƒe ŋgɔnɔla, Saul.” Samuel na Israel-viwo nya be Mawu ɖo Saul be wòanye Israel ƒe ŋgɔnɔla.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"Mɔ meli o! Amekae nye Mawu? Mawue menye“ Farao gbee vevie.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400">
                <a:solidFill>
                  <a:schemeClr val="tx1">
                    <a:lumMod val="65000"/>
                    <a:lumOff val="35000"/>
                  </a:schemeClr>
                </a:solidFill>
              </a:rPr>
              <a:t>Gbã la, Saul kplɔ Israel-viwo nyuie to toɖoɖo Mawu ƒe lɔlɔ̃nu nuteƒewɔwɔtɔe me. Ke hã, eva zu fia vɔ̃ɖi si de Mawu ƒe lɔlɔ̃nu asi le eƒe dada kple dada ta.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Gbã la, Saul bɔbɔ eɖokui.</a:t>
            </a:r>
          </a:p>
          <a:p>
            <a:pPr xmlns:a="http://schemas.openxmlformats.org/drawingml/2006/main" algn="ctr"/>
            <a:r xmlns:a="http://schemas.openxmlformats.org/drawingml/2006/main">
              <a:rPr lang="ee" altLang="ko-KR" sz="3600">
                <a:solidFill>
                  <a:schemeClr val="tx1">
                    <a:lumMod val="65000"/>
                    <a:lumOff val="35000"/>
                  </a:schemeClr>
                </a:solidFill>
              </a:rPr>
              <a:t>Ke hã, esi wòzu fia vɔ la, .</a:t>
            </a:r>
          </a:p>
          <a:p>
            <a:pPr xmlns:a="http://schemas.openxmlformats.org/drawingml/2006/main" algn="ctr"/>
            <a:r xmlns:a="http://schemas.openxmlformats.org/drawingml/2006/main">
              <a:rPr lang="ee" altLang="ko-KR" sz="3600">
                <a:solidFill>
                  <a:schemeClr val="tx1">
                    <a:lumMod val="65000"/>
                    <a:lumOff val="35000"/>
                  </a:schemeClr>
                </a:solidFill>
              </a:rPr>
              <a:t>megawɔ ɖe Mawu ƒe lɔlɔ̃nu dzi o.</a:t>
            </a:r>
          </a:p>
          <a:p>
            <a:pPr xmlns:a="http://schemas.openxmlformats.org/drawingml/2006/main" algn="ctr"/>
            <a:r xmlns:a="http://schemas.openxmlformats.org/drawingml/2006/main">
              <a:rPr lang="ee" altLang="ko-KR" sz="3600">
                <a:solidFill>
                  <a:schemeClr val="tx1">
                    <a:lumMod val="65000"/>
                    <a:lumOff val="35000"/>
                  </a:schemeClr>
                </a:solidFill>
              </a:rPr>
              <a:t>Eva zu dadala kple ŋukeklẽla.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Ele be nàbɔbɔ ɖokuiwò ɣesiaɣi ne Fofowò Mawu kɔ wò ɖe dzi.</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lɔ̃a ɖokuibɔbɔlawo, .</a:t>
            </a:r>
          </a:p>
          <a:p>
            <a:r xmlns:a="http://schemas.openxmlformats.org/drawingml/2006/main">
              <a:rPr lang="ee" altLang="ko-KR" sz="3600">
                <a:solidFill>
                  <a:schemeClr val="tx1">
                    <a:lumMod val="65000"/>
                    <a:lumOff val="35000"/>
                  </a:schemeClr>
                </a:solidFill>
              </a:rPr>
              <a:t>gake egbea dadalawo.</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Nukae Israel-viwo bia tso Samuel si?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nuɖuɖu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fia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Mawu ƒe Nya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aƒe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2 </a:t>
            </a:r>
            <a:r xmlns:a="http://schemas.openxmlformats.org/drawingml/2006/main">
              <a:rPr lang="ee" altLang="ko-KR" sz="2800">
                <a:solidFill>
                  <a:srgbClr val="FF0000"/>
                </a:solidFill>
              </a:rPr>
              <a:t>fia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Yehowa ɖo eŋu be: “Miɖo to wo, eye mitsɔ fia na wo.” Tete Samuel gblɔ na Israel-ŋutsuwo be: “Ame sia ame natrɔ ayi eƒe du me.”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1 Samuel</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Ao.</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30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t>Ðekakpui, David Ame si wu Goliat</a:t>
            </a:r>
            <a:r xmlns:a="http://schemas.openxmlformats.org/drawingml/2006/main">
              <a:rPr lang="ee"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Dawid gblɔ na Filistitɔ la bena: Ètsɔ yi kple akplɔ kple akplɔ va dzinye, ke nye ya meva ɖe ŋuwò le Yehowa Ŋusẽkatãtɔ, Israel ƒe aʋakɔwo ƒe Mawu, ame si nèdo gbe ɖa la ƒe ŋkɔ me.”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1 Samuel</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17:45 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500">
                <a:solidFill>
                  <a:schemeClr val="tx1">
                    <a:lumMod val="65000"/>
                    <a:lumOff val="35000"/>
                  </a:schemeClr>
                </a:solidFill>
              </a:rPr>
              <a:t>Asrafo gã aɖe si ŋkɔe nye Goliat nɔ Filistitɔwo ƒe asaɖa me. Edo vlo Mawu ƒe ŋkɔ esi wòdze dzre gɔme.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400">
                <a:solidFill>
                  <a:schemeClr val="tx1">
                    <a:lumMod val="65000"/>
                    <a:lumOff val="35000"/>
                  </a:schemeClr>
                </a:solidFill>
              </a:rPr>
              <a:t>Ame aɖeke metsɔ dzideƒo wɔ avu kplii o le esi wòdo vɔvɔ̃ nɛ ta.</a:t>
            </a:r>
          </a:p>
          <a:p>
            <a:r xmlns:a="http://schemas.openxmlformats.org/drawingml/2006/main">
              <a:rPr lang="ee" altLang="ko-KR" sz="2400">
                <a:solidFill>
                  <a:schemeClr val="tx1">
                    <a:lumMod val="65000"/>
                    <a:lumOff val="35000"/>
                  </a:schemeClr>
                </a:solidFill>
              </a:rPr>
              <a:t>Ɣemaɣi la, David gblɔ na Fia Saul be, “Mayi aɖawɔ aʋa kplii.”</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‘Mate ŋu aɖu edzi ne Mawu li kplim.’</a:t>
            </a:r>
          </a:p>
          <a:p>
            <a:r xmlns:a="http://schemas.openxmlformats.org/drawingml/2006/main">
              <a:rPr lang="ee" altLang="ko-KR" sz="2800">
                <a:solidFill>
                  <a:schemeClr val="tx1">
                    <a:lumMod val="65000"/>
                    <a:lumOff val="35000"/>
                  </a:schemeClr>
                </a:solidFill>
              </a:rPr>
              <a:t>Dawid tsɔ kpe gbadzɛ atɔ̃ te ɖe Goliat ŋu.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Mose do gbe ɖa na Mawu. “Aƒetɔ, meɖe kuku na manya nusi nàwɔ tso fifia dzi.”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500">
                <a:solidFill>
                  <a:schemeClr val="tx1">
                    <a:lumMod val="65000"/>
                    <a:lumOff val="35000"/>
                  </a:schemeClr>
                </a:solidFill>
              </a:rPr>
              <a:t>Dawid gblɔ na Goliat si tsɔ yi kple akplɔ va ɖe eŋu. “Mele avu wɔm kpli wò le Yehowa Mawu ƒe ŋkɔ me!”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600">
                <a:solidFill>
                  <a:schemeClr val="tx1">
                    <a:lumMod val="65000"/>
                    <a:lumOff val="35000"/>
                  </a:schemeClr>
                </a:solidFill>
              </a:rPr>
              <a:t>Dawid da kpe eye wòƒo Goliat ɖe eƒe ŋgonu.</a:t>
            </a:r>
          </a:p>
          <a:p>
            <a:r xmlns:a="http://schemas.openxmlformats.org/drawingml/2006/main">
              <a:rPr lang="ee" altLang="ko-KR" sz="2600">
                <a:solidFill>
                  <a:schemeClr val="tx1">
                    <a:lumMod val="65000"/>
                    <a:lumOff val="35000"/>
                  </a:schemeClr>
                </a:solidFill>
              </a:rPr>
              <a:t>David ɖu aʋa sia dzi to Mawu ƒe kpekpeɖeŋu me.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Egbegbe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solidFill>
                  <a:schemeClr val="tx1">
                    <a:lumMod val="65000"/>
                    <a:lumOff val="35000"/>
                  </a:schemeClr>
                </a:solidFill>
              </a:rPr>
              <a:t>Vɔvɔ̃ ɖo Israel-srafowo</a:t>
            </a:r>
            <a:r xmlns:a="http://schemas.openxmlformats.org/drawingml/2006/main">
              <a:rPr lang="ee" altLang="en-US" sz="3200">
                <a:solidFill>
                  <a:schemeClr val="tx1">
                    <a:lumMod val="65000"/>
                    <a:lumOff val="35000"/>
                  </a:schemeClr>
                </a:solidFill>
              </a:rPr>
              <a:t> </a:t>
            </a:r>
            <a:r xmlns:a="http://schemas.openxmlformats.org/drawingml/2006/main">
              <a:rPr lang="ee" altLang="ko-KR" sz="3200">
                <a:solidFill>
                  <a:schemeClr val="tx1">
                    <a:lumMod val="65000"/>
                    <a:lumOff val="35000"/>
                  </a:schemeClr>
                </a:solidFill>
              </a:rPr>
              <a:t>ƒe ame dzɔtsu Goliat. Wonɔ vɔvɔ̃m nɛ.</a:t>
            </a:r>
          </a:p>
          <a:p>
            <a:pPr xmlns:a="http://schemas.openxmlformats.org/drawingml/2006/main" algn="ctr"/>
            <a:r xmlns:a="http://schemas.openxmlformats.org/drawingml/2006/main">
              <a:rPr lang="ee" altLang="ko-KR" sz="3200">
                <a:solidFill>
                  <a:schemeClr val="tx1">
                    <a:lumMod val="65000"/>
                    <a:lumOff val="35000"/>
                  </a:schemeClr>
                </a:solidFill>
              </a:rPr>
              <a:t>Ke hã, Dawid si xɔ Mawu ƒe ametakpɔkpɔ dzi se la wɔ aʋa kplii dzinɔameƒotɔe heɖu edzi.</a:t>
            </a:r>
          </a:p>
          <a:p>
            <a:pPr xmlns:a="http://schemas.openxmlformats.org/drawingml/2006/main" algn="ctr"/>
            <a:r xmlns:a="http://schemas.openxmlformats.org/drawingml/2006/main">
              <a:rPr lang="ee" altLang="ko-KR" sz="3200">
                <a:solidFill>
                  <a:schemeClr val="tx1">
                    <a:lumMod val="65000"/>
                    <a:lumOff val="35000"/>
                  </a:schemeClr>
                </a:solidFill>
              </a:rPr>
              <a:t>Ele be míaxɔe ase be Mawu kpɔa mía ta ɣesiaɣi. Míate ŋu akpɔ dzideƒo to dzixɔse me be Mawu akpɔ mía ta le nɔnɔme ɖesiaɖe me.</a:t>
            </a:r>
          </a:p>
          <a:p>
            <a:pPr xmlns:a="http://schemas.openxmlformats.org/drawingml/2006/main" algn="ctr"/>
            <a:r xmlns:a="http://schemas.openxmlformats.org/drawingml/2006/main">
              <a:rPr lang="ee" altLang="ko-KR" sz="3200">
                <a:solidFill>
                  <a:schemeClr val="tx1">
                    <a:lumMod val="65000"/>
                    <a:lumOff val="35000"/>
                  </a:schemeClr>
                </a:solidFill>
              </a:rPr>
              <a:t>Dzideƒo si tso Mawu dzixɔse me ate ŋu aɖu vɔvɔ̃ ɖesiaɖe dzi.</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naa aʋadziɖuɖu amesiwo le avu wɔm ɖe eta.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Nukae Dawid tsɔ ƒu gbe ɖe Goliat ŋu?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yi</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akplɔ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kpe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akpoxɔnu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3 </a:t>
            </a:r>
            <a:r xmlns:a="http://schemas.openxmlformats.org/drawingml/2006/main">
              <a:rPr lang="ee" altLang="ko-KR" sz="2800">
                <a:solidFill>
                  <a:srgbClr val="FF0000"/>
                </a:solidFill>
              </a:rPr>
              <a:t>kpe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Dawid gblɔ na Filistitɔ la bena: Ètsɔ yi kple akplɔ kple akplɔ va dzinye, ke nye ya meva ɖe ŋuwò le Yehowa Ŋusẽkatãtɔ, Israel ƒe aʋakɔwo ƒe Mawu, ame si nèdo gbe ɖa la ƒe ŋkɔ me.”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1 Samuel</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17:45 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700">
                <a:solidFill>
                  <a:schemeClr val="tx1">
                    <a:lumMod val="65000"/>
                    <a:lumOff val="35000"/>
                  </a:schemeClr>
                </a:solidFill>
              </a:rPr>
              <a:t>Mawu na afɔku ewo va Egipte-nyigba bliboa dzi. Egiptetɔwo kple Farao va nya amesi nye Mawu ŋutɔŋutɔ.</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“Mose, do go tso Egipte kple wò Israel-viwo katã fifia.” Tiatia aɖeke meganɔ Farao si wu be wòaɖe asi le wo ŋu 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Farao susui be ye nu sẽ wu le aɖabaŋeŋe ƒu Mawu dzi.</a:t>
            </a:r>
            <a:r xmlns:a="http://schemas.openxmlformats.org/drawingml/2006/main">
              <a:rPr lang="ee"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Eyata, ele be wòanɔ afɔku gãwo me.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Ele be míaʋu eme be Mawue nye Ŋusẽkatãtɔ la ke menye míawoe 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Esi Yehowa kpɔ be, yeyi ɖalé ŋku ɖe nu ŋu la, Mawu yɔe</a:t>
            </a:r>
          </a:p>
          <a:p>
            <a:r xmlns:a="http://schemas.openxmlformats.org/drawingml/2006/main">
              <a:rPr lang="ee" altLang="ko-KR" sz="3600">
                <a:solidFill>
                  <a:schemeClr val="tx1">
                    <a:lumMod val="65000"/>
                    <a:lumOff val="35000"/>
                  </a:schemeClr>
                </a:solidFill>
              </a:rPr>
              <a:t>tso gbea me, .</a:t>
            </a:r>
          </a:p>
          <a:p>
            <a:r xmlns:a="http://schemas.openxmlformats.org/drawingml/2006/main">
              <a:rPr lang="ee" altLang="ko-KR" sz="3600">
                <a:solidFill>
                  <a:schemeClr val="tx1">
                    <a:lumMod val="65000"/>
                    <a:lumOff val="35000"/>
                  </a:schemeClr>
                </a:solidFill>
              </a:rPr>
              <a:t>"Mose! Mose!" Eye Mose gblɔ bena: Nyee nye esi.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nye legbawo alo alakpamawu bubuwo ƒe nɔnɔme vovovowo.</a:t>
            </a:r>
          </a:p>
          <a:p>
            <a:r xmlns:a="http://schemas.openxmlformats.org/drawingml/2006/main">
              <a:rPr lang="ee" altLang="ko-KR" sz="3600">
                <a:solidFill>
                  <a:schemeClr val="tx1">
                    <a:lumMod val="65000"/>
                    <a:lumOff val="35000"/>
                  </a:schemeClr>
                </a:solidFill>
              </a:rPr>
              <a:t>Mawu le agbe eye wòle dɔ wɔm kple Eƒe ŋusẽ sesẽ la.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Afɔku nenie Mawu gblẽ ɖe Egipte dzi?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atɔ̃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adre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wuieve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ewo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4 </a:t>
            </a:r>
            <a:r xmlns:a="http://schemas.openxmlformats.org/drawingml/2006/main">
              <a:rPr lang="ee" altLang="ko-KR" sz="2800">
                <a:solidFill>
                  <a:srgbClr val="FF0000"/>
                </a:solidFill>
              </a:rPr>
              <a:t>ewo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e" altLang="ko-KR" sz="3600">
                <a:solidFill>
                  <a:schemeClr val="tx1">
                    <a:lumMod val="65000"/>
                    <a:lumOff val="35000"/>
                  </a:schemeClr>
                </a:solidFill>
              </a:rPr>
              <a:t>Eye Egiptetɔwo anya be nyee nye Yehowa, ne medo nye asi ɖe Egipte ŋu, eye meɖe Israel-viwo tso eme.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AO. 18. 18.</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Alilikpo ƒe Sɔti aɖe</a:t>
            </a:r>
          </a:p>
          <a:p>
            <a:pPr xmlns:a="http://schemas.openxmlformats.org/drawingml/2006/main" algn="ctr"/>
            <a:r xmlns:a="http://schemas.openxmlformats.org/drawingml/2006/main">
              <a:rPr lang="ee" altLang="ko-KR" sz="4400"/>
              <a:t>kple Dzo ƒe Sɔti aɖe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Le ŋkeke me la, Yehowa doa ŋgɔ na wo le alilikpo me be yeafia mɔ wo le mɔ dzi, eye le zã me la, edzea wo ŋgɔ le dzosɔti me, be wòana kekeli nanɔ wo ŋu, ale be woate ŋu azɔ mɔ le zã alo keli me.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Israel-dukɔa nɔ Egipte ƒe 430 sɔŋ. Wodzo le Egipte le esi wotrɔ yi ŋugbedodonyigba—Kanaan—dzi le ƒe 430 la ƒe nuwuwu 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“Aleke míawɔ ato mɔ nyuitɔ dzi?”, “Ke ne míedo go ame vɔ̃ɖiwo le mɔ dzi ya ɖe?” Wotsi dzi vevie.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Ɣemaɣi la, Mawu ɖe kpeɖodzi fia wo be ele mɔ fiam wo. Enye alilikpo ƒe sɔti.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Le zã me la, eva zua dzosɔti. Abe alea ene la, Mawu fiaa mɔ wo zã kple keli.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400">
                <a:solidFill>
                  <a:schemeClr val="tx1">
                    <a:lumMod val="65000"/>
                    <a:lumOff val="35000"/>
                  </a:schemeClr>
                </a:solidFill>
              </a:rPr>
              <a:t>“Míele vɔvɔ̃m o, elabena Mawu li kpli mí!” Israel-viwo da akpe na Mawu be etsɔ alilikpo kple dzosɔti fia mɔ wo.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Gbe ɖeka esi Mose kpɔ Egiptetɔ aɖe wònɔ Israel-vi aɖe ƒom la, edo dziku, eva nɔ eƒe amewo ƒe akpa dzi hewu Egiptetɔ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tɔ...</a:t>
            </a:r>
            <a:r xmlns:a="http://schemas.openxmlformats.org/drawingml/2006/main">
              <a:rPr lang="ee" altLang="en-US" sz="4000">
                <a:solidFill>
                  <a:srgbClr val="FF0000"/>
                </a:solidFill>
              </a:rPr>
              <a:t> </a:t>
            </a:r>
            <a:r xmlns:a="http://schemas.openxmlformats.org/drawingml/2006/main">
              <a:rPr lang="ee" altLang="ko-KR" sz="4000">
                <a:solidFill>
                  <a:srgbClr val="FF0000"/>
                </a:solidFill>
              </a:rPr>
              <a:t>nufiafia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Esime Israel-vi geɖewo tso dzogbe si dzi afɔku le la, Mawu ɖe kpeɖodzi fia wo be etsɔ alilikpo ƒe sɔti kple dzosɔti fia mɔ wo hekpɔ wo ta.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Fifia, Mawu li kplim eye wòkpɔ tanye. Mina míada akpe na Mawu.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li kpli mí ɣesiaɣi.</a:t>
            </a:r>
          </a:p>
          <a:p>
            <a:r xmlns:a="http://schemas.openxmlformats.org/drawingml/2006/main">
              <a:rPr lang="ee" altLang="ko-KR" sz="3600">
                <a:solidFill>
                  <a:schemeClr val="tx1">
                    <a:lumMod val="65000"/>
                    <a:lumOff val="35000"/>
                  </a:schemeClr>
                </a:solidFill>
              </a:rPr>
              <a:t>Eye ekpɔa mía ta zã kple keli.</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Esime Israel-viwo dzo le Egipte la, nukae Mawu tsɔ fia mɔ wo?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alilikpo ƒe sɔti kple dzosɔti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xevi kple tɔmelã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ɣe kple ɣleti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avu kple avu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1 </a:t>
            </a:r>
            <a:r xmlns:a="http://schemas.openxmlformats.org/drawingml/2006/main">
              <a:rPr lang="ee" altLang="ko-KR" sz="2800">
                <a:solidFill>
                  <a:srgbClr val="FF0000"/>
                </a:solidFill>
              </a:rPr>
              <a:t>alilikpo ƒe sɔti kple dzosɔti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Le ŋkeke me la, Yehowa doa ŋgɔ na wo le alilikpo me be yeafia mɔ wo le mɔ dzi, eye le zã me la, edzea wo ŋgɔ le dzosɔti me, be wòana kekeli nanɔ wo ŋu, ale be woate ŋu azɔ mɔ le zã alo keli me.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19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Israel-viwo to atsiaƒu si me mã la me le anyigba ƒuƒui dzi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Tete Mose do eƒe asi ɖe atsiaƒu dzi, eye le zã ma katã me la, Yehowa tsɔ ɣedzeƒeya sesẽ aɖe nya atsiaƒua ɖe megbe, eye wòtrɔe wòzu anyigba ƒuƒui. Tsiawo ma,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14:</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21. Ƒe 1999 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Mose kple Israel-viwo do go Ƒudzĩa esime wonɔ mɔ dzi yina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Egiptetɔ ti Israel-viwo yome be yeagalé wo ake.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Emegbe, nu wɔnuku aɖe dzɔ! Mawu na Ƒudzĩa ma eye Israel-viwo zɔ to anyigba ƒuƒui dzi.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Egipte-srafowo ti wo yome, gake atsiaƒua gatrɔ yi megbe, Egipte-srafowo katã nyrɔ ɖe atsiaƒua me. Wo dometɔ aɖeke metsi agbe 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Esi Farao se nya sia la, Mose vɔ̃e eye wòsi le Egipte Fiasã me yi ɖanɔ Midian-gbedzi.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Míeda akpe na Mawu be eɖe mí! Israel-viwo katã dzi dzidzɔhawo kple dzidzɔ gã aɖe.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Mawu ɖe Israel-viwo tso nɔnɔme sesẽ si me wonɔ la me.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Menɔ nɔnɔme si me maku le nuvɔ̃ ta hã me, gake Mawu dɔ Yesu ɖa be wòaɖem!</a:t>
            </a:r>
          </a:p>
          <a:p>
            <a:pPr xmlns:a="http://schemas.openxmlformats.org/drawingml/2006/main" algn="ctr"/>
            <a:r xmlns:a="http://schemas.openxmlformats.org/drawingml/2006/main">
              <a:rPr lang="ee" altLang="ko-KR" sz="3600">
                <a:solidFill>
                  <a:schemeClr val="tx1">
                    <a:lumMod val="65000"/>
                    <a:lumOff val="35000"/>
                  </a:schemeClr>
                </a:solidFill>
              </a:rPr>
              <a:t>Mawu xɔm tso ku mavɔ me!</a:t>
            </a:r>
          </a:p>
          <a:p>
            <a:pPr xmlns:a="http://schemas.openxmlformats.org/drawingml/2006/main" algn="ctr"/>
            <a:r xmlns:a="http://schemas.openxmlformats.org/drawingml/2006/main">
              <a:rPr lang="ee" altLang="ko-KR" sz="3600">
                <a:solidFill>
                  <a:schemeClr val="tx1">
                    <a:lumMod val="65000"/>
                    <a:lumOff val="35000"/>
                  </a:schemeClr>
                </a:solidFill>
              </a:rPr>
              <a:t>Oo, Fofo Mawu, akpe na wò ŋutɔ!</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Mawue nye ema?</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Mawue nye míaƒe xɔnametɔ si ɖea eƒe amewo to mɔ wɔnuku aɖe dzi.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Aleke Israel-viwo wɔ tso Ƒudzĩa?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Mawu ɖo tɔdziʋu gã aɖe ɖe 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Mawu na woazɔ atsiaƒutsi la dzi.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Mawu ma Ƒudzĩ la me eye wòna wozɔ yi edzi</a:t>
            </a:r>
          </a:p>
          <a:p>
            <a:r xmlns:a="http://schemas.openxmlformats.org/drawingml/2006/main">
              <a:rPr lang="ee" altLang="ko-KR" sz="2800">
                <a:solidFill>
                  <a:schemeClr val="tx1">
                    <a:lumMod val="65000"/>
                    <a:lumOff val="35000"/>
                  </a:schemeClr>
                </a:solidFill>
              </a:rPr>
              <a:t>anyigba ƒuƒui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Mawu na wodzo le atsiaƒu dzi.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3 </a:t>
            </a:r>
            <a:r xmlns:a="http://schemas.openxmlformats.org/drawingml/2006/main">
              <a:rPr lang="ee" altLang="ko-KR" sz="2800">
                <a:solidFill>
                  <a:srgbClr val="FF0000"/>
                </a:solidFill>
              </a:rPr>
              <a:t>Mawu ma Ƒudzĩ la me eye wòna wozɔ yi edzi</a:t>
            </a:r>
          </a:p>
          <a:p>
            <a:r xmlns:a="http://schemas.openxmlformats.org/drawingml/2006/main">
              <a:rPr lang="ee" altLang="ko-KR" sz="2800">
                <a:solidFill>
                  <a:srgbClr val="FF0000"/>
                </a:solidFill>
              </a:rPr>
              <a:t>anyigba ƒuƒui la.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Tete Mose do eƒe asi ɖe atsiaƒu dzi, eye le zã ma katã me la, Yehowa tsɔ ɣedzeƒeya sesẽ aɖe nya atsiaƒua ɖe megbe, eye wòtrɔe wòzu anyigba ƒuƒui. Tsiawo ma,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14:</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21. Ƒe 1999 me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20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t>Mawu Si Na Lã ɖiɖi</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"Mese Israel-viwo ƒe liʋiliʋilili. Gblɔ na wo bena: Le zãtiƒe la, miaɖu lã, eye le ŋdi la, abolo ayɔ mi fũ. Ekema miadze sii be nyee nye Yehowa mia Mawu.'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Nuɖuɖu aɖeke menɔ Israel-viwo si le gbedadaƒo o. Emegbe woli liʋiliʋi le Mose kple Mawu ŋu.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Tete Yehowa gblɔ na Mose be. “Matsɔ nuɖuɖu aƒu gbe tso dziƒo na wò.”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Le ŋdi me la, ƒuƒu tsɛ siwo le abe vuvɔ ene do ɖe dzogbea ƒe anyigba.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Mose nɔ agbe abe alẽkplɔla ene ƒe 40 eye mlɔeba la, exɔ ƒe 80.</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Le fiẽ me la, kokloziwo va wo dzi eye wodze anyi hetsyɔ asaɖa la dzi. Woƒo wo nu ƒu, ɖa nu heɖu wo. Dɔ mewu wo le gbedadaƒo gɔ̃ hã 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600">
                <a:solidFill>
                  <a:schemeClr val="tx1">
                    <a:lumMod val="65000"/>
                    <a:lumOff val="35000"/>
                  </a:schemeClr>
                </a:solidFill>
              </a:rPr>
              <a:t>“Akpe na wò, Mawu!” Mawu ƒe ŋusẽkatãtɔ la wɔ nuku na Mose kple Israel-viwo.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Mawu na eƒe amewo gbesiagbe nuɖuɖu to mɔ wɔnuku kple Eƒe ŋusẽkatãtɔ la dzi le gbedadaƒo gɔ̃ hã afisi womete ŋu kpɔ ɖeke le 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Míexɔe se be Mawu atsɔ Eƒe mɔ wɔnuku la ana míaƒe nuhiahiãwo mí nuteƒewɔwɔtɔe.</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Mawue nye ema?</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Enye Mawu wɔnuku si nya míaƒe nuhiahiãwo do ŋgɔ eye wònaa Eƒe mɔ wɔnuku la wo.</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Nukae Mawu na eƒe dukɔ si dɔ nɔ wuwum 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Manna kple Akpɔkplɔ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Abolo Kple Notsi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Lã kple Tsi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Bli kple Mɔli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1 </a:t>
            </a:r>
            <a:r xmlns:a="http://schemas.openxmlformats.org/drawingml/2006/main">
              <a:rPr lang="ee" altLang="ko-KR" sz="2800">
                <a:solidFill>
                  <a:srgbClr val="FF0000"/>
                </a:solidFill>
              </a:rPr>
              <a:t>Manna kple Akpɔkplɔ</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"Mese Israel-viwo ƒe liʋiliʋilili. Gblɔ na wo bena: Le zãtiƒe la, miaɖu lã, eye le ŋdi la, abolo ayɔ mi fũ. Ekema miadze sii be nyee nye Yehowa mia Mawu.'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ee" altLang="ko-KR" b="1">
                <a:solidFill>
                  <a:schemeClr val="tx1">
                    <a:lumMod val="50000"/>
                    <a:lumOff val="50000"/>
                  </a:schemeClr>
                </a:solidFill>
              </a:rPr>
              <a:t>Ao.</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21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ee" altLang="ko-KR" sz="4000"/>
              <a:t>Se Ewoawo</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Mose nɔ Yehowa gbɔ ŋkeke blaene kple zã blaene, evɔ meɖu nu o</a:t>
            </a:r>
          </a:p>
          <a:p>
            <a:r xmlns:a="http://schemas.openxmlformats.org/drawingml/2006/main">
              <a:rPr lang="ee" altLang="ko-KR" sz="3600">
                <a:solidFill>
                  <a:schemeClr val="tx1">
                    <a:lumMod val="65000"/>
                    <a:lumOff val="35000"/>
                  </a:schemeClr>
                </a:solidFill>
              </a:rPr>
              <a:t>abolo alo tsinono. Eye wòŋlɔ nubabla la me nyawo ɖe kpeawo dzi—Se Ewoawo.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e" altLang="ko-KR" sz="2800">
                <a:solidFill>
                  <a:schemeClr val="tx1">
                    <a:lumMod val="65000"/>
                    <a:lumOff val="35000"/>
                  </a:schemeClr>
                </a:solidFill>
              </a:rPr>
              <a:t>Mose II,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Israel-viwo ƒe dukɔa va ɖo Horeb To(Sinai To) dzi. Aƒetɔ Mawu ƒe ŋutikɔkɔe yɔ fũ le Mont Sinai (Horeb To) dzi.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Mawu gblɔ na Mose be, “Va gbɔnye le to la dzi.” Mose yi Mawu ƒe to la dzi.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Gbe ɖeka la, Mawu yɔe le gbe si le bibim la me hegblɔ nɛ. “Mele wò ɖom ɖe Farao gbɔ be nàɖe nye dukɔ Israel-viwo tso Egipte.”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Yehowa Mawu do go le Xoreb to la dzi.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ee" altLang="ko-KR" sz="2800">
                <a:solidFill>
                  <a:schemeClr val="tx1">
                    <a:lumMod val="65000"/>
                    <a:lumOff val="35000"/>
                  </a:schemeClr>
                </a:solidFill>
              </a:rPr>
              <a:t>Mawu tsɔ kpe gbadzɛwo na Mose. Mawu ŋlɔ sewo kple sededewo ɖe edzi be Israel-viwo nalé-Se Ewoawo me ɖe asi.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ee" altLang="ko-KR" sz="2600">
                <a:solidFill>
                  <a:schemeClr val="tx1">
                    <a:lumMod val="65000"/>
                    <a:lumOff val="35000"/>
                  </a:schemeClr>
                </a:solidFill>
              </a:rPr>
              <a:t>“Akpe na wò, Aƒetɔ, be nèna seawo mí.”</a:t>
            </a:r>
          </a:p>
          <a:p>
            <a:r xmlns:a="http://schemas.openxmlformats.org/drawingml/2006/main">
              <a:rPr lang="ee" altLang="ko-KR" sz="2600">
                <a:solidFill>
                  <a:schemeClr val="tx1">
                    <a:lumMod val="65000"/>
                    <a:lumOff val="35000"/>
                  </a:schemeClr>
                </a:solidFill>
              </a:rPr>
              <a:t>Mose bu eŋu be, “Maɖe Se Ewo xɔasi sia eye mafiae.”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ee" altLang="ko-KR" sz="3200">
                <a:solidFill>
                  <a:schemeClr val="tx1">
                    <a:lumMod val="65000"/>
                    <a:lumOff val="35000"/>
                  </a:schemeClr>
                </a:solidFill>
              </a:rPr>
              <a:t>Se Ewoawoe nye ɖoɖo xɔasi siwo Mawu de na míaƒe agbe.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Ne míewɔ ɖe Mawu ƒe sewo dzi la, míaƒe agbe adzɔ dzi na Mawu.</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Mawu na seawo kple Se Ewoawo mí.</a:t>
            </a:r>
          </a:p>
          <a:p>
            <a:endParaRPr lang="en-US" altLang="ko-KR" sz="3600">
              <a:solidFill>
                <a:schemeClr val="tx1">
                  <a:lumMod val="65000"/>
                  <a:lumOff val="35000"/>
                </a:schemeClr>
              </a:solidFill>
            </a:endParaRPr>
          </a:p>
          <a:p>
            <a:r xmlns:a="http://schemas.openxmlformats.org/drawingml/2006/main">
              <a:rPr lang="ee" altLang="ko-KR" sz="3600">
                <a:solidFill>
                  <a:schemeClr val="tx1">
                    <a:lumMod val="65000"/>
                    <a:lumOff val="35000"/>
                  </a:schemeClr>
                </a:solidFill>
              </a:rPr>
              <a:t>Mawu na míenya eɖokui to se kple sedede siawo dzi.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e" altLang="ko-KR" sz="3200">
                <a:solidFill>
                  <a:schemeClr val="tx1">
                    <a:lumMod val="65000"/>
                    <a:lumOff val="35000"/>
                  </a:schemeClr>
                </a:solidFill>
              </a:rPr>
              <a:t>Afikae Mawu ŋlɔ Se Ewoawo ɖo?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Ati ƒe kpe gbadzɛ</a:t>
            </a:r>
            <a:r xmlns:a="http://schemas.openxmlformats.org/drawingml/2006/main">
              <a:rPr lang="ee"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Anyigbaʋuʋu</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Pepa dzi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Kpe gbadzɛ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ee" altLang="en-US" sz="2800">
                <a:solidFill>
                  <a:srgbClr val="FF0000"/>
                </a:solidFill>
              </a:rPr>
              <a:t>4 </a:t>
            </a:r>
            <a:r xmlns:a="http://schemas.openxmlformats.org/drawingml/2006/main">
              <a:rPr lang="ee" altLang="ko-KR" sz="2800">
                <a:solidFill>
                  <a:srgbClr val="FF0000"/>
                </a:solidFill>
              </a:rPr>
              <a:t>Kpe gbadzɛ</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Mose nɔ Yehowa gbɔ ŋkeke blaene kple zã blaene, evɔ meɖu nu o</a:t>
            </a:r>
          </a:p>
          <a:p>
            <a:r xmlns:a="http://schemas.openxmlformats.org/drawingml/2006/main">
              <a:rPr lang="ee" altLang="ko-KR" sz="3600">
                <a:solidFill>
                  <a:schemeClr val="tx1">
                    <a:lumMod val="65000"/>
                    <a:lumOff val="35000"/>
                  </a:schemeClr>
                </a:solidFill>
              </a:rPr>
              <a:t>abolo alo tsinono. Eye wòŋlɔ nubabla la me nyawo ɖe kpeawo dzi—Se Ewoawo.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e" altLang="ko-KR" sz="2800">
                <a:solidFill>
                  <a:schemeClr val="tx1">
                    <a:lumMod val="65000"/>
                    <a:lumOff val="35000"/>
                  </a:schemeClr>
                </a:solidFill>
              </a:rPr>
              <a:t>Mose II,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22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Sikanyivi 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Etsɔ nusi wotsɔ de asi nɛ hewɔe wòzu legba si wotsɔ ƒu gbe ɖe nɔnɔmea me</a:t>
            </a:r>
          </a:p>
          <a:p>
            <a:r xmlns:a="http://schemas.openxmlformats.org/drawingml/2006/main">
              <a:rPr lang="ee" altLang="ko-KR" sz="3600">
                <a:solidFill>
                  <a:schemeClr val="bg1">
                    <a:lumMod val="50000"/>
                  </a:schemeClr>
                </a:solidFill>
              </a:rPr>
              <a:t>ƒe nyitsuvi, tsɔa dɔwɔnu wɔa eƒe nɔnɔme. Tete wogblɔ be: “Israel, wò mawu siawoe nye ame siwo kplɔ wò tso Egipte.”</a:t>
            </a:r>
          </a:p>
          <a:p>
            <a:r xmlns:a="http://schemas.openxmlformats.org/drawingml/2006/main">
              <a:rPr lang="ee"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Esi Mose meɖi tso Toa dzi ɣeyiɣi didi nenema o la, woƒe dzi mefa o. “Míehiã míaƒe mawu be wòakplɔ mí ɖe Mose teƒe.”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ee" altLang="ko-KR" sz="2600">
                <a:solidFill>
                  <a:schemeClr val="tx1">
                    <a:lumMod val="65000"/>
                    <a:lumOff val="35000"/>
                  </a:schemeClr>
                </a:solidFill>
              </a:rPr>
              <a:t>Mose trɔ yi Egipte be yeaɖe yeƒe dukɔ Israel-vi siwo lé atikplɔ si Mawu tsɔ nɛ la ɖe asi.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Eyata, wowɔ sikanyivi eye wode ta agu nɛ abe woƒe mawu ene be wòakplɔ wo.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Mose si nɔ ɖiɖim kple Se Ewoawo la do dziku ale gbegbe.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do dziku ɖe wo ŋu dzikutɔe. “Matsrɔ̃ wo. Ekema mawɔ wò dukɔ gã aɖe.”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600">
                <a:solidFill>
                  <a:schemeClr val="tx1">
                    <a:lumMod val="65000"/>
                    <a:lumOff val="35000"/>
                  </a:schemeClr>
                </a:solidFill>
              </a:rPr>
              <a:t>Gake, Mose do gbe ɖa na Mawu be wòatsɔe ake wo vevie. Mawu se Mose ƒe gbedodoɖa eye wòtsɔe ke wo.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tɔ...</a:t>
            </a:r>
            <a:r xmlns:a="http://schemas.openxmlformats.org/drawingml/2006/main">
              <a:rPr lang="ee" altLang="en-US" sz="4000">
                <a:solidFill>
                  <a:srgbClr val="FF0000"/>
                </a:solidFill>
              </a:rPr>
              <a:t> </a:t>
            </a:r>
            <a:r xmlns:a="http://schemas.openxmlformats.org/drawingml/2006/main">
              <a:rPr lang="ee" altLang="ko-KR" sz="4000">
                <a:solidFill>
                  <a:srgbClr val="FF0000"/>
                </a:solidFill>
              </a:rPr>
              <a:t>Nufiafia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Nusi Mawu lé fui wue nye be woasubɔ mawu bubuwo ɖe Eyama teƒe.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Mègawɔ legba aɖeke na ɖokuiwò aleke kee wòɖale o.</a:t>
            </a:r>
          </a:p>
          <a:p>
            <a:pPr xmlns:a="http://schemas.openxmlformats.org/drawingml/2006/main" algn="ctr"/>
            <a:r xmlns:a="http://schemas.openxmlformats.org/drawingml/2006/main">
              <a:rPr lang="ee" altLang="ko-KR" sz="3600">
                <a:solidFill>
                  <a:schemeClr val="tx1">
                    <a:lumMod val="65000"/>
                    <a:lumOff val="35000"/>
                  </a:schemeClr>
                </a:solidFill>
              </a:rPr>
              <a:t>Nuka kee ɖadzɔ o, mègade ta agu na wo asubɔ wo 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solidFill>
                  <a:srgbClr val="FF0000"/>
                </a:solidFill>
              </a:rPr>
              <a:t>Mawu?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lé fu trɔ̃subɔsubɔ wu ɖe Eyama teƒe.</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Legba kae Israel-viwo wɔ hena nu vɔ̃ wɔwɔ?</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Sika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Hɔ̃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Sikanyivi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Klosalo Nyivi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Klosalo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Hɔ̃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2 </a:t>
            </a:r>
            <a:r xmlns:a="http://schemas.openxmlformats.org/drawingml/2006/main">
              <a:rPr lang="ee" altLang="ko-KR" sz="2800">
                <a:solidFill>
                  <a:srgbClr val="FF0000"/>
                </a:solidFill>
              </a:rPr>
              <a:t>Sikanyivi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Etsɔ nusi wotsɔ de asi nɛ hewɔe wòzu legba si wotsɔ ƒu gbe ɖe nɔnɔmea me</a:t>
            </a:r>
          </a:p>
          <a:p>
            <a:r xmlns:a="http://schemas.openxmlformats.org/drawingml/2006/main">
              <a:rPr lang="ee" altLang="ko-KR" sz="3600">
                <a:solidFill>
                  <a:schemeClr val="bg1">
                    <a:lumMod val="50000"/>
                  </a:schemeClr>
                </a:solidFill>
              </a:rPr>
              <a:t>ƒe nyitsuvi, tsɔa dɔwɔnu wɔa eƒe nɔnɔme. Tete wogblɔ be: “Israel, wò mawu siawoe nye ame siwo kplɔ wò tso Egipte.”</a:t>
            </a:r>
          </a:p>
          <a:p>
            <a:r xmlns:a="http://schemas.openxmlformats.org/drawingml/2006/main">
              <a:rPr lang="ee"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Mose II, Ƒe 2019</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23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Mawu ƒe Aƒe (Avɔgbadɔ) si le Dzogbe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Gbesigbe woɖo avɔgbadɔ, si nye Ðaseɖiɖi ƒe Agbadɔ la, alilikpo la tsyɔ edzi. Tso fiẽ va se ɖe ŋdi, alilikpo si le avɔgbadɔa tame la le abe dzo ene.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Xexlẽdzesiwo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ee" altLang="ko-KR" sz="3200">
                <a:solidFill>
                  <a:schemeClr val="tx1">
                    <a:lumMod val="65000"/>
                    <a:lumOff val="35000"/>
                  </a:schemeClr>
                </a:solidFill>
              </a:rPr>
              <a:t>Mawu yɔ Mose be wòanye Israel-viwo ƒe ŋgɔnɔla esime wòxɔ ƒe 80.</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Mawu ƒe ɖoɖo to vovo na mía tɔ, gake Eƒe ɖoɖo de blibo ɣesiaɣi.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Ele be míaxɔe ase be Mawu ƒe ɖoɖoa de blibo eye ele be míaɖo ŋu ɖe Eyama ŋu.</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gblɔ na Mose be wòawɔ Avɔgbadɔ la-Mawu ƒe Aƒe.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gblɔ nusianu tso Avɔgbadɔa ŋu-eƒe nɔnɔme kple nusiwo katã wòle be woadzra ɖo nɛ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Eye Mawu na wonya ale si woazã nyati ɖe sia ɖe ne wole Mawu subɔm le Avɔgbadɔa me.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Mose kple Israel-viwo ƒe dukɔa wɔ Agbadɔ la—Mawu ƒe Aƒe—le Mawu ƒe mɔfiafia 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600">
                <a:solidFill>
                  <a:schemeClr val="tx1">
                    <a:lumMod val="65000"/>
                    <a:lumOff val="35000"/>
                  </a:schemeClr>
                </a:solidFill>
              </a:rPr>
              <a:t>Gbesigbe woɖo avɔgbadɔa la, alilikpo si ɖe Mawu ƒe ŋutikɔkɔe fia la tsyɔ edzi. Avɔgbadɔa nye dzesi be Mawu li kple Israel-viwo.</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600">
                <a:solidFill>
                  <a:schemeClr val="tx1">
                    <a:lumMod val="65000"/>
                    <a:lumOff val="35000"/>
                  </a:schemeClr>
                </a:solidFill>
              </a:rPr>
              <a:t>Mawu na Israel-viwo wɔ avɔgbadɔ la-Mawu ƒe aƒe, eye wòna wonɔ agbe kple avɔgbadɔ la abe woƒe titina ene.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e" altLang="ko-KR" sz="3600">
                <a:solidFill>
                  <a:schemeClr val="tx1">
                    <a:lumMod val="65000"/>
                    <a:lumOff val="35000"/>
                  </a:schemeClr>
                </a:solidFill>
              </a:rPr>
              <a:t>Ele be míanɔ agbe kple Mawu abe míaƒe susu kple agbe ƒe titina ene.</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solidFill>
                  <a:srgbClr val="FF0000"/>
                </a:solidFill>
              </a:rPr>
              <a:t>Mawu?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nɔa mía gbɔ, ezɔna kpli mí, kplɔa mí, eye wòƒoa nu kpli mí.</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Nukae Mawu ɖe mɔ na Israel-viwo wɔ?</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Sikanyivi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Se Ewoawo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Fiasã me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Avɔgbadɔ-Mawu ƒe Aƒe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4 </a:t>
            </a:r>
            <a:r xmlns:a="http://schemas.openxmlformats.org/drawingml/2006/main">
              <a:rPr lang="ee" altLang="ko-KR" sz="2800">
                <a:solidFill>
                  <a:srgbClr val="FF0000"/>
                </a:solidFill>
              </a:rPr>
              <a:t>Avɔgbadɔ-Mawu ƒe Aƒe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bg1">
                    <a:lumMod val="50000"/>
                  </a:schemeClr>
                </a:solidFill>
              </a:rPr>
              <a:t>Gbesigbe woɖo avɔgbadɔ, si nye Ðaseɖiɖi ƒe Agbadɔ la, alilikpo la tsyɔ edzi. Tso fiẽ va se ɖe ŋdi, alilikpo si le avɔgbadɔa tame la le abe dzo ene.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Xexlẽdzesiwo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b="1">
                <a:solidFill>
                  <a:schemeClr val="tx1">
                    <a:lumMod val="50000"/>
                    <a:lumOff val="50000"/>
                  </a:schemeClr>
                </a:solidFill>
              </a:rPr>
              <a:t>No. 24 lia</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The</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nya</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ƒe</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Mawu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400"/>
              <a:t>Yerixo si mu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e" altLang="ko-KR" sz="3200"/>
              <a:t>Mawue nye ema?</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e" altLang="ko-KR" sz="3600">
                <a:solidFill>
                  <a:schemeClr val="tx1">
                    <a:lumMod val="65000"/>
                    <a:lumOff val="35000"/>
                  </a:schemeClr>
                </a:solidFill>
              </a:rPr>
              <a:t>Mawu kplɔa mí kple Eƒe ɖoɖo deblibowo. Vodada aɖeke mele Mawu ƒe ɖoɖowo me 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Esi nunɔlawo ku kpẽa zi adrelia la, Yosua de se na dukɔ la be: “Mido ɣli! Elabena Yehowa tsɔ dua na mi!”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Yosua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Israel-viwo di be yewoayi ŋugbedodonyigba la dzi. Gake Yerixo, si nye fiasã gã aɖe la, xe mɔ na wo.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Mawu gblɔ na Yosua, amesi nye woƒe ŋgɔnɔla, alesi wòatsrɔ̃ Yerixo.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Israel-viwo zɔ mɔ ƒo xlã Yerixo ƒe gli la ŋkeke adre le Mawu ƒe mɔfiafia nu.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Esime wonɔ zɔzɔm ƒo xlã gli la ŋkeke ade, gbesiagbe hena ɣeyiɣi ɖeka la, Yerixo meʋuʋu sentimeta ɖeka pɛ hã 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Le ŋkeke adrelia dzi la, wozɔ ƒo xlãe zi adre sɔŋ. Le zi adrelia me la, wodo ɣli sesĩe, gli la 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solidFill>
                  <a:schemeClr val="tx1">
                    <a:lumMod val="65000"/>
                    <a:lumOff val="35000"/>
                  </a:schemeClr>
                </a:solidFill>
              </a:rPr>
              <a:t>Israel-viwo mete ŋu tsrɔ̃ Yerixo to woawo ŋutɔ ƒe ŋusẽ dzi o. Gake Mawu tsrɔ̃ Yerixo to eya ŋutɔ ƒe ŋusẽ me na wo.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Israel-viwo ɖu dzi to toɖoɖo Mawu me.</a:t>
            </a:r>
          </a:p>
          <a:p>
            <a:pPr xmlns:a="http://schemas.openxmlformats.org/drawingml/2006/main" algn="ctr"/>
            <a:r xmlns:a="http://schemas.openxmlformats.org/drawingml/2006/main">
              <a:rPr lang="ee" altLang="ko-KR" sz="3200">
                <a:solidFill>
                  <a:schemeClr val="tx1">
                    <a:lumMod val="65000"/>
                    <a:lumOff val="35000"/>
                  </a:schemeClr>
                </a:solidFill>
              </a:rPr>
              <a:t>Mina míanɔ míaƒe agbe le toɖoɖo Mawu me.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e" altLang="ko-KR" sz="3200">
                <a:solidFill>
                  <a:schemeClr val="tx1">
                    <a:lumMod val="65000"/>
                    <a:lumOff val="35000"/>
                  </a:schemeClr>
                </a:solidFill>
              </a:rPr>
              <a:t>Mina míada akpe na Mawu be ena míeɖu dzi!</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3200"/>
              <a:t>Mawu?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rgbClr val="C00000"/>
                </a:solidFill>
              </a:rPr>
              <a:t>Mawu..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Mawu naa aʋadziɖuɖu eƒe amewo to Eƒe Ŋusẽ gã la dzi.</a:t>
            </a:r>
          </a:p>
          <a:p>
            <a:endParaRPr lang="en-US" altLang="ko-KR" sz="3600">
              <a:solidFill>
                <a:schemeClr val="tx1">
                  <a:lumMod val="65000"/>
                  <a:lumOff val="35000"/>
                </a:schemeClr>
              </a:solidFill>
            </a:endParaRPr>
          </a:p>
          <a:p>
            <a:r xmlns:a="http://schemas.openxmlformats.org/drawingml/2006/main">
              <a:rPr lang="ee" altLang="ko-KR" sz="3600">
                <a:solidFill>
                  <a:schemeClr val="tx1">
                    <a:lumMod val="65000"/>
                    <a:lumOff val="35000"/>
                  </a:schemeClr>
                </a:solidFill>
              </a:rPr>
              <a:t>Eyae nye Aʋadziɖuɖu ƒe Mawu!</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Nukae Mawu de se na Yosua be wòatsrɔ̃ Yerixo?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Mitsɔ kpe ƒu gbe ɖe Yerixo ŋkeke adre.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Do gbe ɖa ŋkeke adre hena Yerixo.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Midzi kafukafuha ŋkeke adre na Yerixo.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2800">
                <a:solidFill>
                  <a:schemeClr val="tx1">
                    <a:lumMod val="65000"/>
                    <a:lumOff val="35000"/>
                  </a:schemeClr>
                </a:solidFill>
              </a:rPr>
              <a:t>4 Mizɔ Yerixo gli ŋu ŋkeke adre kple le</a:t>
            </a:r>
          </a:p>
          <a:p>
            <a:r xmlns:a="http://schemas.openxmlformats.org/drawingml/2006/main">
              <a:rPr lang="ee" altLang="ko-KR" sz="2800">
                <a:solidFill>
                  <a:schemeClr val="tx1">
                    <a:lumMod val="65000"/>
                    <a:lumOff val="35000"/>
                  </a:schemeClr>
                </a:solidFill>
              </a:rPr>
              <a:t>ŋkeke mamlɛtɔ dzi do ɣli sesĩe.</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en-US" sz="2800">
                <a:solidFill>
                  <a:srgbClr val="FF0000"/>
                </a:solidFill>
              </a:rPr>
              <a:t>4 </a:t>
            </a:r>
            <a:r xmlns:a="http://schemas.openxmlformats.org/drawingml/2006/main">
              <a:rPr lang="ee" altLang="ko-KR" sz="2800">
                <a:solidFill>
                  <a:srgbClr val="FF0000"/>
                </a:solidFill>
              </a:rPr>
              <a:t>Mizɔ Yerixo gli ŋu ŋkeke adre kple le</a:t>
            </a:r>
          </a:p>
          <a:p>
            <a:r xmlns:a="http://schemas.openxmlformats.org/drawingml/2006/main">
              <a:rPr lang="ee" altLang="ko-KR" sz="2800">
                <a:solidFill>
                  <a:srgbClr val="FF0000"/>
                </a:solidFill>
              </a:rPr>
              <a:t>ŋkeke mamlɛtɔ dzi do ɣli sesĩe.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e" altLang="ko-KR" sz="3600">
                <a:solidFill>
                  <a:schemeClr val="tx1">
                    <a:lumMod val="65000"/>
                    <a:lumOff val="35000"/>
                  </a:schemeClr>
                </a:solidFill>
              </a:rPr>
              <a:t>Esi nunɔlawo ku kpẽa zi adrelia la, Yosua de se na dukɔ la be: “Mido ɣli! Elabena Yehowa tsɔ dua na mi!”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e" altLang="ko-KR" sz="2800">
                <a:solidFill>
                  <a:schemeClr val="tx1">
                    <a:lumMod val="65000"/>
                    <a:lumOff val="35000"/>
                  </a:schemeClr>
                </a:solidFill>
              </a:rPr>
              <a:t>Yosua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